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3"/>
  </p:notesMasterIdLst>
  <p:sldIdLst>
    <p:sldId id="256" r:id="rId2"/>
    <p:sldId id="263" r:id="rId3"/>
    <p:sldId id="280" r:id="rId4"/>
    <p:sldId id="262" r:id="rId5"/>
    <p:sldId id="272" r:id="rId6"/>
    <p:sldId id="273" r:id="rId7"/>
    <p:sldId id="281" r:id="rId8"/>
    <p:sldId id="278" r:id="rId9"/>
    <p:sldId id="282" r:id="rId10"/>
    <p:sldId id="266" r:id="rId11"/>
    <p:sldId id="265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000000"/>
    <a:srgbClr val="7AB51D"/>
    <a:srgbClr val="0B397C"/>
    <a:srgbClr val="003677"/>
    <a:srgbClr val="19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6365F-5DDB-D94F-AB72-C7635FE9155A}" v="10" dt="2022-11-19T14:04:31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0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Deckert" userId="e4d5ac3a205430c3" providerId="LiveId" clId="{C246365F-5DDB-D94F-AB72-C7635FE9155A}"/>
    <pc:docChg chg="custSel addSld delSld modSld">
      <pc:chgData name="Moritz Deckert" userId="e4d5ac3a205430c3" providerId="LiveId" clId="{C246365F-5DDB-D94F-AB72-C7635FE9155A}" dt="2022-11-19T14:04:40.323" v="1323" actId="20577"/>
      <pc:docMkLst>
        <pc:docMk/>
      </pc:docMkLst>
      <pc:sldChg chg="addSp delSp modSp new mod">
        <pc:chgData name="Moritz Deckert" userId="e4d5ac3a205430c3" providerId="LiveId" clId="{C246365F-5DDB-D94F-AB72-C7635FE9155A}" dt="2022-11-19T13:16:38.076" v="314" actId="20577"/>
        <pc:sldMkLst>
          <pc:docMk/>
          <pc:sldMk cId="2234340577" sldId="289"/>
        </pc:sldMkLst>
        <pc:spChg chg="mod">
          <ac:chgData name="Moritz Deckert" userId="e4d5ac3a205430c3" providerId="LiveId" clId="{C246365F-5DDB-D94F-AB72-C7635FE9155A}" dt="2022-11-19T13:14:06.755" v="57" actId="20577"/>
          <ac:spMkLst>
            <pc:docMk/>
            <pc:sldMk cId="2234340577" sldId="289"/>
            <ac:spMk id="2" creationId="{A057C5E7-6C6C-8804-04E9-339321422172}"/>
          </ac:spMkLst>
        </pc:spChg>
        <pc:spChg chg="del">
          <ac:chgData name="Moritz Deckert" userId="e4d5ac3a205430c3" providerId="LiveId" clId="{C246365F-5DDB-D94F-AB72-C7635FE9155A}" dt="2022-11-19T13:15:52.982" v="304" actId="931"/>
          <ac:spMkLst>
            <pc:docMk/>
            <pc:sldMk cId="2234340577" sldId="289"/>
            <ac:spMk id="3" creationId="{DDC886DA-2107-54C1-1BE7-71533916A0EF}"/>
          </ac:spMkLst>
        </pc:spChg>
        <pc:spChg chg="mod">
          <ac:chgData name="Moritz Deckert" userId="e4d5ac3a205430c3" providerId="LiveId" clId="{C246365F-5DDB-D94F-AB72-C7635FE9155A}" dt="2022-11-19T13:15:19.952" v="303" actId="20577"/>
          <ac:spMkLst>
            <pc:docMk/>
            <pc:sldMk cId="2234340577" sldId="289"/>
            <ac:spMk id="7" creationId="{5E713A22-562F-43E6-6A05-37887DD03D0F}"/>
          </ac:spMkLst>
        </pc:spChg>
        <pc:spChg chg="add mod">
          <ac:chgData name="Moritz Deckert" userId="e4d5ac3a205430c3" providerId="LiveId" clId="{C246365F-5DDB-D94F-AB72-C7635FE9155A}" dt="2022-11-19T13:16:38.076" v="314" actId="20577"/>
          <ac:spMkLst>
            <pc:docMk/>
            <pc:sldMk cId="2234340577" sldId="289"/>
            <ac:spMk id="10" creationId="{C705F1D3-2EDC-E39B-77F3-3B71F25FD7A7}"/>
          </ac:spMkLst>
        </pc:spChg>
        <pc:picChg chg="add mod">
          <ac:chgData name="Moritz Deckert" userId="e4d5ac3a205430c3" providerId="LiveId" clId="{C246365F-5DDB-D94F-AB72-C7635FE9155A}" dt="2022-11-19T13:16:01.423" v="308" actId="1076"/>
          <ac:picMkLst>
            <pc:docMk/>
            <pc:sldMk cId="2234340577" sldId="289"/>
            <ac:picMk id="9" creationId="{C1B020C4-B148-5B20-6AEB-3212EDC1A595}"/>
          </ac:picMkLst>
        </pc:picChg>
      </pc:sldChg>
      <pc:sldChg chg="addSp delSp modSp new del mod">
        <pc:chgData name="Moritz Deckert" userId="e4d5ac3a205430c3" providerId="LiveId" clId="{C246365F-5DDB-D94F-AB72-C7635FE9155A}" dt="2022-11-19T13:53:49.080" v="784" actId="2696"/>
        <pc:sldMkLst>
          <pc:docMk/>
          <pc:sldMk cId="4289994712" sldId="290"/>
        </pc:sldMkLst>
        <pc:spChg chg="mod">
          <ac:chgData name="Moritz Deckert" userId="e4d5ac3a205430c3" providerId="LiveId" clId="{C246365F-5DDB-D94F-AB72-C7635FE9155A}" dt="2022-11-19T13:24:47.735" v="387" actId="20577"/>
          <ac:spMkLst>
            <pc:docMk/>
            <pc:sldMk cId="4289994712" sldId="290"/>
            <ac:spMk id="2" creationId="{902C9709-F60D-1E30-B13A-A1D2C96F91BC}"/>
          </ac:spMkLst>
        </pc:spChg>
        <pc:spChg chg="del">
          <ac:chgData name="Moritz Deckert" userId="e4d5ac3a205430c3" providerId="LiveId" clId="{C246365F-5DDB-D94F-AB72-C7635FE9155A}" dt="2022-11-19T13:40:52.829" v="557" actId="3680"/>
          <ac:spMkLst>
            <pc:docMk/>
            <pc:sldMk cId="4289994712" sldId="290"/>
            <ac:spMk id="3" creationId="{308B50A6-D804-CC1D-F5A3-BE1741E7E6D3}"/>
          </ac:spMkLst>
        </pc:spChg>
        <pc:spChg chg="mod">
          <ac:chgData name="Moritz Deckert" userId="e4d5ac3a205430c3" providerId="LiveId" clId="{C246365F-5DDB-D94F-AB72-C7635FE9155A}" dt="2022-11-19T13:40:39.278" v="556" actId="20577"/>
          <ac:spMkLst>
            <pc:docMk/>
            <pc:sldMk cId="4289994712" sldId="290"/>
            <ac:spMk id="7" creationId="{66A41A4C-C53F-CCBD-E983-9760475CB4E7}"/>
          </ac:spMkLst>
        </pc:spChg>
        <pc:spChg chg="add del mod">
          <ac:chgData name="Moritz Deckert" userId="e4d5ac3a205430c3" providerId="LiveId" clId="{C246365F-5DDB-D94F-AB72-C7635FE9155A}" dt="2022-11-19T13:41:32.189" v="559" actId="3680"/>
          <ac:spMkLst>
            <pc:docMk/>
            <pc:sldMk cId="4289994712" sldId="290"/>
            <ac:spMk id="10" creationId="{69A32E66-2426-6580-7009-CC5905374584}"/>
          </ac:spMkLst>
        </pc:spChg>
        <pc:spChg chg="add del mod">
          <ac:chgData name="Moritz Deckert" userId="e4d5ac3a205430c3" providerId="LiveId" clId="{C246365F-5DDB-D94F-AB72-C7635FE9155A}" dt="2022-11-19T13:41:42.037" v="561" actId="3680"/>
          <ac:spMkLst>
            <pc:docMk/>
            <pc:sldMk cId="4289994712" sldId="290"/>
            <ac:spMk id="13" creationId="{5B927612-4822-4AB1-AA00-02B64D68C09E}"/>
          </ac:spMkLst>
        </pc:spChg>
        <pc:graphicFrameChg chg="add del mod ord modGraphic">
          <ac:chgData name="Moritz Deckert" userId="e4d5ac3a205430c3" providerId="LiveId" clId="{C246365F-5DDB-D94F-AB72-C7635FE9155A}" dt="2022-11-19T13:41:09.754" v="558" actId="478"/>
          <ac:graphicFrameMkLst>
            <pc:docMk/>
            <pc:sldMk cId="4289994712" sldId="290"/>
            <ac:graphicFrameMk id="8" creationId="{9CFB177D-DE69-FF87-7789-A98F763C30CC}"/>
          </ac:graphicFrameMkLst>
        </pc:graphicFrameChg>
        <pc:graphicFrameChg chg="add del mod ord modGraphic">
          <ac:chgData name="Moritz Deckert" userId="e4d5ac3a205430c3" providerId="LiveId" clId="{C246365F-5DDB-D94F-AB72-C7635FE9155A}" dt="2022-11-19T13:41:35.670" v="560" actId="478"/>
          <ac:graphicFrameMkLst>
            <pc:docMk/>
            <pc:sldMk cId="4289994712" sldId="290"/>
            <ac:graphicFrameMk id="11" creationId="{B632252D-F05C-095E-F54D-50CFE2265E38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2:08.821" v="725" actId="14734"/>
          <ac:graphicFrameMkLst>
            <pc:docMk/>
            <pc:sldMk cId="4289994712" sldId="290"/>
            <ac:graphicFrameMk id="14" creationId="{4F07EFFF-E9B3-A08C-55EA-754954BF0B7C}"/>
          </ac:graphicFrameMkLst>
        </pc:graphicFrameChg>
      </pc:sldChg>
      <pc:sldChg chg="addSp delSp modSp new del mod">
        <pc:chgData name="Moritz Deckert" userId="e4d5ac3a205430c3" providerId="LiveId" clId="{C246365F-5DDB-D94F-AB72-C7635FE9155A}" dt="2022-11-19T13:57:42.801" v="924" actId="2696"/>
        <pc:sldMkLst>
          <pc:docMk/>
          <pc:sldMk cId="1024922412" sldId="291"/>
        </pc:sldMkLst>
        <pc:spChg chg="mod">
          <ac:chgData name="Moritz Deckert" userId="e4d5ac3a205430c3" providerId="LiveId" clId="{C246365F-5DDB-D94F-AB72-C7635FE9155A}" dt="2022-11-19T13:53:41.784" v="783"/>
          <ac:spMkLst>
            <pc:docMk/>
            <pc:sldMk cId="1024922412" sldId="291"/>
            <ac:spMk id="2" creationId="{19021268-428F-0275-A560-980E2CC0C0CC}"/>
          </ac:spMkLst>
        </pc:spChg>
        <pc:spChg chg="del">
          <ac:chgData name="Moritz Deckert" userId="e4d5ac3a205430c3" providerId="LiveId" clId="{C246365F-5DDB-D94F-AB72-C7635FE9155A}" dt="2022-11-19T13:52:25.882" v="727" actId="3680"/>
          <ac:spMkLst>
            <pc:docMk/>
            <pc:sldMk cId="1024922412" sldId="291"/>
            <ac:spMk id="3" creationId="{380EB5E5-2870-4D1E-2FA3-850D33A93B03}"/>
          </ac:spMkLst>
        </pc:spChg>
        <pc:spChg chg="mod">
          <ac:chgData name="Moritz Deckert" userId="e4d5ac3a205430c3" providerId="LiveId" clId="{C246365F-5DDB-D94F-AB72-C7635FE9155A}" dt="2022-11-19T13:53:35.195" v="782"/>
          <ac:spMkLst>
            <pc:docMk/>
            <pc:sldMk cId="1024922412" sldId="291"/>
            <ac:spMk id="7" creationId="{D56176FE-8755-BB06-79C7-682560ADF897}"/>
          </ac:spMkLst>
        </pc:spChg>
        <pc:spChg chg="add mod">
          <ac:chgData name="Moritz Deckert" userId="e4d5ac3a205430c3" providerId="LiveId" clId="{C246365F-5DDB-D94F-AB72-C7635FE9155A}" dt="2022-11-19T13:55:31.664" v="869" actId="20577"/>
          <ac:spMkLst>
            <pc:docMk/>
            <pc:sldMk cId="1024922412" sldId="291"/>
            <ac:spMk id="9" creationId="{50E86DD1-20FF-F25E-60E4-77256046ABF8}"/>
          </ac:spMkLst>
        </pc:spChg>
        <pc:graphicFrameChg chg="add mod ord modGraphic">
          <ac:chgData name="Moritz Deckert" userId="e4d5ac3a205430c3" providerId="LiveId" clId="{C246365F-5DDB-D94F-AB72-C7635FE9155A}" dt="2022-11-19T13:54:00.350" v="785" actId="1076"/>
          <ac:graphicFrameMkLst>
            <pc:docMk/>
            <pc:sldMk cId="1024922412" sldId="291"/>
            <ac:graphicFrameMk id="8" creationId="{DD399B81-F391-0BF4-41E0-B32BC1D7FB9A}"/>
          </ac:graphicFrameMkLst>
        </pc:graphicFrameChg>
      </pc:sldChg>
      <pc:sldChg chg="addSp delSp modSp add mod">
        <pc:chgData name="Moritz Deckert" userId="e4d5ac3a205430c3" providerId="LiveId" clId="{C246365F-5DDB-D94F-AB72-C7635FE9155A}" dt="2022-11-19T13:57:38.619" v="923" actId="20577"/>
        <pc:sldMkLst>
          <pc:docMk/>
          <pc:sldMk cId="2534813621" sldId="292"/>
        </pc:sldMkLst>
        <pc:spChg chg="add del mod">
          <ac:chgData name="Moritz Deckert" userId="e4d5ac3a205430c3" providerId="LiveId" clId="{C246365F-5DDB-D94F-AB72-C7635FE9155A}" dt="2022-11-19T13:56:46.376" v="873" actId="3680"/>
          <ac:spMkLst>
            <pc:docMk/>
            <pc:sldMk cId="2534813621" sldId="292"/>
            <ac:spMk id="10" creationId="{CCB8DC80-5BAE-442C-E06C-CFD9DE343D62}"/>
          </ac:spMkLst>
        </pc:spChg>
        <pc:graphicFrameChg chg="del modGraphic">
          <ac:chgData name="Moritz Deckert" userId="e4d5ac3a205430c3" providerId="LiveId" clId="{C246365F-5DDB-D94F-AB72-C7635FE9155A}" dt="2022-11-19T13:56:38.199" v="872" actId="478"/>
          <ac:graphicFrameMkLst>
            <pc:docMk/>
            <pc:sldMk cId="2534813621" sldId="292"/>
            <ac:graphicFrameMk id="8" creationId="{DD399B81-F391-0BF4-41E0-B32BC1D7FB9A}"/>
          </ac:graphicFrameMkLst>
        </pc:graphicFrameChg>
        <pc:graphicFrameChg chg="add mod ord modGraphic">
          <ac:chgData name="Moritz Deckert" userId="e4d5ac3a205430c3" providerId="LiveId" clId="{C246365F-5DDB-D94F-AB72-C7635FE9155A}" dt="2022-11-19T13:57:38.619" v="923" actId="20577"/>
          <ac:graphicFrameMkLst>
            <pc:docMk/>
            <pc:sldMk cId="2534813621" sldId="292"/>
            <ac:graphicFrameMk id="11" creationId="{4A44759A-5275-3D5D-7806-33CCD5880FA7}"/>
          </ac:graphicFrameMkLst>
        </pc:graphicFrameChg>
      </pc:sldChg>
      <pc:sldChg chg="addSp delSp modSp new mod">
        <pc:chgData name="Moritz Deckert" userId="e4d5ac3a205430c3" providerId="LiveId" clId="{C246365F-5DDB-D94F-AB72-C7635FE9155A}" dt="2022-11-19T14:02:10.847" v="1202" actId="20577"/>
        <pc:sldMkLst>
          <pc:docMk/>
          <pc:sldMk cId="2772453861" sldId="293"/>
        </pc:sldMkLst>
        <pc:spChg chg="mod">
          <ac:chgData name="Moritz Deckert" userId="e4d5ac3a205430c3" providerId="LiveId" clId="{C246365F-5DDB-D94F-AB72-C7635FE9155A}" dt="2022-11-19T13:59:03.334" v="1004" actId="20577"/>
          <ac:spMkLst>
            <pc:docMk/>
            <pc:sldMk cId="2772453861" sldId="293"/>
            <ac:spMk id="2" creationId="{5D5D9618-69A8-08EE-D867-E719D7E5F8FE}"/>
          </ac:spMkLst>
        </pc:spChg>
        <pc:spChg chg="del">
          <ac:chgData name="Moritz Deckert" userId="e4d5ac3a205430c3" providerId="LiveId" clId="{C246365F-5DDB-D94F-AB72-C7635FE9155A}" dt="2022-11-19T14:01:21.079" v="1185" actId="931"/>
          <ac:spMkLst>
            <pc:docMk/>
            <pc:sldMk cId="2772453861" sldId="293"/>
            <ac:spMk id="3" creationId="{CCEBF16F-46BB-5732-607C-16E411ED9335}"/>
          </ac:spMkLst>
        </pc:spChg>
        <pc:spChg chg="mod">
          <ac:chgData name="Moritz Deckert" userId="e4d5ac3a205430c3" providerId="LiveId" clId="{C246365F-5DDB-D94F-AB72-C7635FE9155A}" dt="2022-11-19T14:01:48.262" v="1192" actId="14100"/>
          <ac:spMkLst>
            <pc:docMk/>
            <pc:sldMk cId="2772453861" sldId="293"/>
            <ac:spMk id="7" creationId="{DCB796E4-8F39-2D3F-E052-27B8EF12EF16}"/>
          </ac:spMkLst>
        </pc:spChg>
        <pc:spChg chg="add del mod">
          <ac:chgData name="Moritz Deckert" userId="e4d5ac3a205430c3" providerId="LiveId" clId="{C246365F-5DDB-D94F-AB72-C7635FE9155A}" dt="2022-11-19T14:01:28.387" v="1187" actId="931"/>
          <ac:spMkLst>
            <pc:docMk/>
            <pc:sldMk cId="2772453861" sldId="293"/>
            <ac:spMk id="11" creationId="{7118EFB8-1512-0180-6DE2-140426BD46E0}"/>
          </ac:spMkLst>
        </pc:spChg>
        <pc:spChg chg="add mod">
          <ac:chgData name="Moritz Deckert" userId="e4d5ac3a205430c3" providerId="LiveId" clId="{C246365F-5DDB-D94F-AB72-C7635FE9155A}" dt="2022-11-19T14:02:10.847" v="1202" actId="20577"/>
          <ac:spMkLst>
            <pc:docMk/>
            <pc:sldMk cId="2772453861" sldId="293"/>
            <ac:spMk id="14" creationId="{BAF02411-0BDA-6FFD-4DBB-5E478EC8A8C7}"/>
          </ac:spMkLst>
        </pc:spChg>
        <pc:picChg chg="add del mod">
          <ac:chgData name="Moritz Deckert" userId="e4d5ac3a205430c3" providerId="LiveId" clId="{C246365F-5DDB-D94F-AB72-C7635FE9155A}" dt="2022-11-19T14:01:22.562" v="1186" actId="478"/>
          <ac:picMkLst>
            <pc:docMk/>
            <pc:sldMk cId="2772453861" sldId="293"/>
            <ac:picMk id="9" creationId="{1255138E-F623-92E7-C26D-46643BB40DF3}"/>
          </ac:picMkLst>
        </pc:picChg>
        <pc:picChg chg="add mod">
          <ac:chgData name="Moritz Deckert" userId="e4d5ac3a205430c3" providerId="LiveId" clId="{C246365F-5DDB-D94F-AB72-C7635FE9155A}" dt="2022-11-19T14:01:52.666" v="1193" actId="1076"/>
          <ac:picMkLst>
            <pc:docMk/>
            <pc:sldMk cId="2772453861" sldId="293"/>
            <ac:picMk id="13" creationId="{62A0A3D0-19AA-5C09-B187-D30211CFCE6D}"/>
          </ac:picMkLst>
        </pc:picChg>
      </pc:sldChg>
      <pc:sldChg chg="addSp delSp modSp new mod modClrScheme chgLayout">
        <pc:chgData name="Moritz Deckert" userId="e4d5ac3a205430c3" providerId="LiveId" clId="{C246365F-5DDB-D94F-AB72-C7635FE9155A}" dt="2022-11-19T14:04:40.323" v="1323" actId="20577"/>
        <pc:sldMkLst>
          <pc:docMk/>
          <pc:sldMk cId="3707491537" sldId="294"/>
        </pc:sldMkLst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2" creationId="{A87ACCAF-4EDD-3729-D5E1-A927BF8ED0A5}"/>
          </ac:spMkLst>
        </pc:spChg>
        <pc:spChg chg="del">
          <ac:chgData name="Moritz Deckert" userId="e4d5ac3a205430c3" providerId="LiveId" clId="{C246365F-5DDB-D94F-AB72-C7635FE9155A}" dt="2022-11-19T14:04:05.312" v="1314" actId="931"/>
          <ac:spMkLst>
            <pc:docMk/>
            <pc:sldMk cId="3707491537" sldId="294"/>
            <ac:spMk id="3" creationId="{AF93A1F4-897B-DAB2-EDE5-59DD45A0727E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4" creationId="{F965C7EA-0C77-60B3-87D4-64182E1C3F29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5" creationId="{21EF36F9-1059-3FA4-1E20-15D1B66F51F6}"/>
          </ac:spMkLst>
        </pc:spChg>
        <pc:spChg chg="mo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6" creationId="{0B197E08-7FA9-1FE3-7D8F-866CBFF7EC9F}"/>
          </ac:spMkLst>
        </pc:spChg>
        <pc:spChg chg="mod ord">
          <ac:chgData name="Moritz Deckert" userId="e4d5ac3a205430c3" providerId="LiveId" clId="{C246365F-5DDB-D94F-AB72-C7635FE9155A}" dt="2022-11-19T14:04:09.293" v="1316" actId="26606"/>
          <ac:spMkLst>
            <pc:docMk/>
            <pc:sldMk cId="3707491537" sldId="294"/>
            <ac:spMk id="7" creationId="{915ED44F-5936-E9B9-1414-68FF9656337F}"/>
          </ac:spMkLst>
        </pc:spChg>
        <pc:spChg chg="add mod">
          <ac:chgData name="Moritz Deckert" userId="e4d5ac3a205430c3" providerId="LiveId" clId="{C246365F-5DDB-D94F-AB72-C7635FE9155A}" dt="2022-11-19T14:04:40.323" v="1323" actId="20577"/>
          <ac:spMkLst>
            <pc:docMk/>
            <pc:sldMk cId="3707491537" sldId="294"/>
            <ac:spMk id="10" creationId="{7904967E-CC89-8A0E-7CD1-A7279F230814}"/>
          </ac:spMkLst>
        </pc:spChg>
        <pc:picChg chg="add mod">
          <ac:chgData name="Moritz Deckert" userId="e4d5ac3a205430c3" providerId="LiveId" clId="{C246365F-5DDB-D94F-AB72-C7635FE9155A}" dt="2022-11-19T14:04:25.421" v="1318" actId="14100"/>
          <ac:picMkLst>
            <pc:docMk/>
            <pc:sldMk cId="3707491537" sldId="294"/>
            <ac:picMk id="9" creationId="{2EE95570-6756-C4E3-9486-8E66F21AB2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3E2BA-3F93-428C-8AA0-502F22A34CA1}" type="datetimeFigureOut">
              <a:rPr lang="de-DE" smtClean="0"/>
              <a:t>19.11.22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3C38-FCB2-47AC-A6AD-890EF28FA0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34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0" y="6098071"/>
            <a:ext cx="11712000" cy="576000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480000" tIns="0" rIns="480000" bIns="0" rtlCol="0" anchor="ctr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0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· </a:t>
            </a:r>
            <a:r>
              <a:rPr lang="de-DE" sz="1330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0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0795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1127125" y="981075"/>
            <a:ext cx="190817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061297"/>
            <a:ext cx="10585450" cy="21556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3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479425" y="1125538"/>
            <a:ext cx="11232574" cy="525621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94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32000" y="1125539"/>
            <a:ext cx="7380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484857" y="1125538"/>
            <a:ext cx="3600000" cy="5256213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07848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7374149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8112135" y="1125538"/>
            <a:ext cx="3600000" cy="5256211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de-DE"/>
              <a:t>Objekte einfügen oder Text</a:t>
            </a:r>
          </a:p>
        </p:txBody>
      </p:sp>
    </p:spTree>
    <p:extLst>
      <p:ext uri="{BB962C8B-B14F-4D97-AF65-F5344CB8AC3E}">
        <p14:creationId xmlns:p14="http://schemas.microsoft.com/office/powerpoint/2010/main" val="210492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1847337"/>
            <a:ext cx="11233149" cy="1581663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3573463"/>
            <a:ext cx="11233150" cy="10795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49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02180867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5" name="Objekt 4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Autofit/>
          </a:bodyPr>
          <a:lstStyle>
            <a:lvl1pPr algn="l"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003677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64216183"/>
              </p:ext>
            </p:extLst>
          </p:nvPr>
        </p:nvGraphicFramePr>
        <p:xfrm>
          <a:off x="0" y="0"/>
          <a:ext cx="12193200" cy="68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72840" imgH="15745680" progId="Photoshop.Image.19">
                  <p:embed/>
                </p:oleObj>
              </mc:Choice>
              <mc:Fallback>
                <p:oleObj name="Image" r:id="rId2" imgW="22272840" imgH="15745680" progId="Photoshop.Image.19">
                  <p:embed/>
                  <p:pic>
                    <p:nvPicPr>
                      <p:cNvPr id="4" name="Objekt 3"/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3200" cy="68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283" y="985838"/>
            <a:ext cx="11223291" cy="858837"/>
          </a:xfrm>
        </p:spPr>
        <p:txBody>
          <a:bodyPr anchor="b" anchorCtr="0">
            <a:normAutofit/>
          </a:bodyPr>
          <a:lstStyle>
            <a:lvl1pPr algn="l"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84" y="1898972"/>
            <a:ext cx="11223291" cy="7499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Bild 8"/>
          <p:cNvPicPr preferRelativeResize="0"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30559" r="434" b="4637"/>
          <a:stretch/>
        </p:blipFill>
        <p:spPr>
          <a:xfrm>
            <a:off x="469274" y="230625"/>
            <a:ext cx="2556000" cy="5760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0" y="5377242"/>
            <a:ext cx="5638800" cy="671133"/>
          </a:xfrm>
          <a:prstGeom prst="rect">
            <a:avLst/>
          </a:prstGeom>
          <a:noFill/>
        </p:spPr>
        <p:txBody>
          <a:bodyPr vert="horz" wrap="square" lIns="480000" tIns="0" rIns="480000" bIns="0" rtlCol="0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de-DE" sz="1333" b="1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>
              <a:lnSpc>
                <a:spcPts val="1680"/>
              </a:lnSpc>
            </a:pP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3" b="0" spc="67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b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333" b="0" spc="67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Salzdahlumer</a:t>
            </a:r>
            <a:r>
              <a:rPr lang="de-DE" sz="1333" b="0" spc="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Str. 46/48 · 38302 Wolfenbüttel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9283" y="6081450"/>
            <a:ext cx="4339892" cy="587638"/>
          </a:xfrm>
        </p:spPr>
        <p:txBody>
          <a:bodyPr wrap="square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</p:spTree>
    <p:extLst>
      <p:ext uri="{BB962C8B-B14F-4D97-AF65-F5344CB8AC3E}">
        <p14:creationId xmlns:p14="http://schemas.microsoft.com/office/powerpoint/2010/main" val="25892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7262"/>
            <a:ext cx="11232817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4652963"/>
            <a:ext cx="11232817" cy="72952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78800" y="1134000"/>
            <a:ext cx="11224800" cy="23034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3506400"/>
            <a:ext cx="11233150" cy="1080000"/>
          </a:xfrm>
        </p:spPr>
        <p:txBody>
          <a:bodyPr anchor="b" anchorCtr="0">
            <a:noAutofit/>
          </a:bodyPr>
          <a:lstStyle>
            <a:lvl1pPr algn="l">
              <a:defRPr sz="25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6" y="4652963"/>
            <a:ext cx="11224800" cy="720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88888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8800" y="1134000"/>
            <a:ext cx="5433845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282000" y="1134000"/>
            <a:ext cx="5427206" cy="2303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-1" y="5931242"/>
            <a:ext cx="11712575" cy="737846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360000" tIns="72000" rIns="360000" bIns="0" rtlCol="0" anchor="t" anchorCtr="0">
            <a:noAutofit/>
          </a:bodyPr>
          <a:lstStyle/>
          <a:p>
            <a:pPr marL="108000">
              <a:lnSpc>
                <a:spcPts val="1680"/>
              </a:lnSpc>
            </a:pPr>
            <a:r>
              <a:rPr lang="de-DE" sz="1330" b="1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Ostfalia Hochschule für angewandte Wissenschaften</a:t>
            </a:r>
          </a:p>
          <a:p>
            <a:pPr marL="108000">
              <a:lnSpc>
                <a:spcPts val="1680"/>
              </a:lnSpc>
            </a:pP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−</a:t>
            </a:r>
            <a:r>
              <a:rPr lang="de-DE" sz="1330" b="0" spc="5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330" b="0" spc="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Hochschule Braunschweig/Wolfenbüttel </a:t>
            </a:r>
            <a:r>
              <a:rPr lang="de-DE" sz="1330" b="0" spc="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· Salzdahlumer Str. 46/48 · 38302 Wolfenbüttel</a:t>
            </a:r>
            <a:endParaRPr lang="de-DE" sz="1330" b="0" spc="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479550"/>
            <a:ext cx="11233150" cy="189538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Musterfakultät</a:t>
            </a:r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58651"/>
            <a:ext cx="25497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3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2304000"/>
            <a:ext cx="11227300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Deutschland?; Moritz Deckert, Fynn Linnenbrügger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479425" y="1134000"/>
            <a:ext cx="11233150" cy="109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007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25538"/>
            <a:ext cx="11235319" cy="5256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 sz="1600"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 sz="1600"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7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_Inhal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461" y="1125538"/>
            <a:ext cx="5472000" cy="52562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 marL="685800" indent="-228600">
              <a:lnSpc>
                <a:spcPct val="120000"/>
              </a:lnSpc>
              <a:buFont typeface="Symbol" panose="05050102010706020507" pitchFamily="18" charset="2"/>
              <a:buChar char="-"/>
              <a:defRPr/>
            </a:lvl2pPr>
            <a:lvl3pPr marL="1143000" indent="-2286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§"/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Titel; Referent/in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0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25538"/>
            <a:ext cx="11235319" cy="5270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dirty="0"/>
              <a:t>Formatvorlagen des Textmasters bearbeiten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Dritte Ebene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dirty="0"/>
              <a:t>Vierte Ebene</a:t>
            </a:r>
          </a:p>
          <a:p>
            <a:pPr lvl="4">
              <a:lnSpc>
                <a:spcPct val="120000"/>
              </a:lnSpc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276" y="6481011"/>
            <a:ext cx="1173480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20.05.2018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6610" y="6481011"/>
            <a:ext cx="8823157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Titel; Referent/in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6091" y="6481011"/>
            <a:ext cx="1078653" cy="18431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DE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34A-BDEF-4E2F-87B7-7CFE3C6EE2A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6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201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663">
          <p15:clr>
            <a:srgbClr val="F26B43"/>
          </p15:clr>
        </p15:guide>
        <p15:guide id="10" pos="710">
          <p15:clr>
            <a:srgbClr val="F26B43"/>
          </p15:clr>
        </p15:guide>
        <p15:guide id="11" pos="1912">
          <p15:clr>
            <a:srgbClr val="F26B43"/>
          </p15:clr>
        </p15:guide>
        <p15:guide id="12" orient="horz" pos="2205">
          <p15:clr>
            <a:srgbClr val="F26B43"/>
          </p15:clr>
        </p15:guide>
        <p15:guide id="13" orient="horz" pos="164">
          <p15:clr>
            <a:srgbClr val="F26B43"/>
          </p15:clr>
        </p15:guide>
        <p15:guide id="14" orient="horz" pos="2931">
          <p15:clr>
            <a:srgbClr val="F26B43"/>
          </p15:clr>
        </p15:guide>
        <p15:guide id="15" orient="horz" pos="709">
          <p15:clr>
            <a:srgbClr val="F26B43"/>
          </p15:clr>
        </p15:guide>
        <p15:guide id="1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2D3A50-026B-0362-6219-546D071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747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Wo befinden sich Kraftwerksreserven in Deutschland?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479426" y="3573378"/>
            <a:ext cx="11233150" cy="19906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Welche Herausforderungen ergeben sich in der Zukunft?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Deckert, Moritz</a:t>
            </a:r>
          </a:p>
          <a:p>
            <a:r>
              <a:rPr lang="de-DE" dirty="0">
                <a:solidFill>
                  <a:srgbClr val="000000"/>
                </a:solidFill>
              </a:rPr>
              <a:t>Linnenbrügger, Fynn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Fakultät Versorgungstechnik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6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0EC84E2-095D-5897-4E87-135A70B3C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3"/>
          <a:stretch/>
        </p:blipFill>
        <p:spPr>
          <a:xfrm>
            <a:off x="6329011" y="620712"/>
            <a:ext cx="5687585" cy="47568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Reserveleistungsvorhaltung</a:t>
            </a:r>
            <a:br>
              <a:rPr lang="de-DE" dirty="0"/>
            </a:br>
            <a:r>
              <a:rPr lang="de-DE" sz="1800" dirty="0">
                <a:solidFill>
                  <a:srgbClr val="888888"/>
                </a:solidFill>
              </a:rPr>
              <a:t>Netzreserve, Kapazitätsreserve und Sicherheitsbereitschaft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78800" y="1125539"/>
            <a:ext cx="11304883" cy="5256212"/>
          </a:xfrm>
        </p:spPr>
        <p:txBody>
          <a:bodyPr/>
          <a:lstStyle/>
          <a:p>
            <a:r>
              <a:rPr lang="de-DE" dirty="0"/>
              <a:t>Netzreserve:</a:t>
            </a:r>
          </a:p>
          <a:p>
            <a:pPr lvl="1"/>
            <a:r>
              <a:rPr lang="de-DE" dirty="0"/>
              <a:t>Kraftwerke für den </a:t>
            </a:r>
            <a:r>
              <a:rPr lang="de-DE" dirty="0" err="1"/>
              <a:t>Redispatch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Höhe wird aus Berechnungen der BNetzA und der ÜNB ermittelt</a:t>
            </a:r>
          </a:p>
          <a:p>
            <a:pPr lvl="1"/>
            <a:r>
              <a:rPr lang="de-DE" dirty="0"/>
              <a:t>Winter 2022/2023: 8,264 GW; Winter 2023/2024: 5,361 GW</a:t>
            </a:r>
          </a:p>
          <a:p>
            <a:r>
              <a:rPr lang="de-DE" dirty="0"/>
              <a:t> Kapazitätsreserve:	</a:t>
            </a:r>
          </a:p>
          <a:p>
            <a:pPr lvl="1"/>
            <a:r>
              <a:rPr lang="de-DE" dirty="0"/>
              <a:t>Aktivierung bei Unterdeckung von Angebot und Nachfrage</a:t>
            </a:r>
          </a:p>
          <a:p>
            <a:pPr lvl="1"/>
            <a:r>
              <a:rPr lang="de-DE" dirty="0"/>
              <a:t>Zeitlich nach Strombörse und Systemdienstleistungen</a:t>
            </a:r>
          </a:p>
          <a:p>
            <a:pPr lvl="1"/>
            <a:r>
              <a:rPr lang="de-DE" dirty="0"/>
              <a:t>2 GW ausgeschrieben </a:t>
            </a:r>
            <a:r>
              <a:rPr lang="de-DE" dirty="0">
                <a:sym typeface="Wingdings" panose="05000000000000000000" pitchFamily="2" charset="2"/>
              </a:rPr>
              <a:t> 1,263 GW kontrahiert</a:t>
            </a:r>
          </a:p>
          <a:p>
            <a:r>
              <a:rPr lang="de-DE" dirty="0">
                <a:sym typeface="Wingdings" panose="05000000000000000000" pitchFamily="2" charset="2"/>
              </a:rPr>
              <a:t>Sicherheitsbereitschaft: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Besteht ausschließlich aus Braunkohlekraftwerken, welche frühzeitig                                                               stillegelegt werden sollen, jedoch von der BNetzA als systemrelevant eingestuft sind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Nach 10 Tagen betriebsbereit  weiteren 11 Stunden Minimallast  weiteren 13 Stunden Volllast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BCBF2FEA-476D-FA48-5D05-1FB375F70739}"/>
              </a:ext>
            </a:extLst>
          </p:cNvPr>
          <p:cNvSpPr txBox="1">
            <a:spLocks/>
          </p:cNvSpPr>
          <p:nvPr/>
        </p:nvSpPr>
        <p:spPr>
          <a:xfrm>
            <a:off x="10321733" y="5001579"/>
            <a:ext cx="111705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41629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durch den Überfall Russlands auf die Ukraine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423" y="1125538"/>
            <a:ext cx="10932991" cy="4981964"/>
          </a:xfrm>
        </p:spPr>
        <p:txBody>
          <a:bodyPr/>
          <a:lstStyle/>
          <a:p>
            <a:r>
              <a:rPr lang="de-DE" dirty="0"/>
              <a:t>Anteil von Erdgas an Stromproduktion soll verringert werden</a:t>
            </a:r>
          </a:p>
          <a:p>
            <a:r>
              <a:rPr lang="de-DE" dirty="0"/>
              <a:t>Steinkohlekraftwerke aus Netzreserve </a:t>
            </a:r>
          </a:p>
          <a:p>
            <a:pPr algn="just"/>
            <a:r>
              <a:rPr lang="de-DE" dirty="0"/>
              <a:t>Braunkohlekraftwerke aus </a:t>
            </a:r>
            <a:r>
              <a:rPr lang="de-DE" dirty="0" err="1"/>
              <a:t>Sicherheitsbreitschaft</a:t>
            </a:r>
            <a:endParaRPr lang="de-DE" dirty="0"/>
          </a:p>
          <a:p>
            <a:pPr algn="just"/>
            <a:r>
              <a:rPr lang="de-DE" dirty="0"/>
              <a:t>Gelten vorübergehend bis Frühling 2024 und Sommer 2023</a:t>
            </a:r>
          </a:p>
          <a:p>
            <a:pPr algn="just"/>
            <a:r>
              <a:rPr lang="de-DE" dirty="0"/>
              <a:t>Bedingung: Alarm- oder Notfallstufe Gas ausgerufen</a:t>
            </a:r>
          </a:p>
          <a:p>
            <a:pPr algn="just"/>
            <a:r>
              <a:rPr lang="de-DE" dirty="0"/>
              <a:t>Kraftwerk Mehrum und Petershagen (Heyden 4) bereits wieder am Netz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1AD88B77-A147-1F4F-5553-5F3A2E3782E2}"/>
              </a:ext>
            </a:extLst>
          </p:cNvPr>
          <p:cNvSpPr/>
          <p:nvPr/>
        </p:nvSpPr>
        <p:spPr>
          <a:xfrm>
            <a:off x="5793401" y="1617784"/>
            <a:ext cx="167784" cy="7385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B20C70-9258-7CE2-457C-3DBDF3EE462B}"/>
              </a:ext>
            </a:extLst>
          </p:cNvPr>
          <p:cNvSpPr txBox="1"/>
          <p:nvPr/>
        </p:nvSpPr>
        <p:spPr>
          <a:xfrm>
            <a:off x="6096000" y="1802394"/>
            <a:ext cx="454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rgbClr val="000000"/>
                </a:solidFill>
              </a:rPr>
              <a:t>Reguläre Rückkehr an den Strommarkt</a:t>
            </a:r>
          </a:p>
        </p:txBody>
      </p:sp>
    </p:spTree>
    <p:extLst>
      <p:ext uri="{BB962C8B-B14F-4D97-AF65-F5344CB8AC3E}">
        <p14:creationId xmlns:p14="http://schemas.microsoft.com/office/powerpoint/2010/main" val="362509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40389-4E15-B802-EBDB-517A2FAA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Braunkohle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B082D-E2F8-AAA3-2B25-F3A65702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429" y="1194357"/>
            <a:ext cx="3264673" cy="1451404"/>
          </a:xfrm>
        </p:spPr>
        <p:txBody>
          <a:bodyPr/>
          <a:lstStyle/>
          <a:p>
            <a:r>
              <a:rPr lang="de-DE" dirty="0"/>
              <a:t>Einziger inländisch geförderter Brennstoff</a:t>
            </a:r>
          </a:p>
          <a:p>
            <a:r>
              <a:rPr lang="de-DE" dirty="0"/>
              <a:t>Versorgung über kraftwerksnahe Tagebaue gesichert</a:t>
            </a:r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DE9F881-3C1F-ECEA-CC78-45A91533A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35" y="1137213"/>
            <a:ext cx="4110636" cy="500409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4B01E8-39A6-EB6D-B2A9-CEC913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95951B-0A63-C8B4-81D9-9A17A3F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F0E5A-A7A3-F355-B38F-C77CD99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12</a:t>
            </a:fld>
            <a:endParaRPr lang="de-DE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B59403-075D-B184-01A3-0B9CE9F4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3" y="1137213"/>
            <a:ext cx="4203285" cy="5004096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E406F526-48D5-DF3B-40DF-DFEA756B1186}"/>
              </a:ext>
            </a:extLst>
          </p:cNvPr>
          <p:cNvSpPr txBox="1">
            <a:spLocks/>
          </p:cNvSpPr>
          <p:nvPr/>
        </p:nvSpPr>
        <p:spPr>
          <a:xfrm>
            <a:off x="3431883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Maps/RWE Power AG Kraftwerk Neurath, Energiestraße, Grevenbroich</a:t>
            </a:r>
          </a:p>
        </p:txBody>
      </p:sp>
      <p:sp>
        <p:nvSpPr>
          <p:cNvPr id="13" name="Inhaltsplatzhalter 17">
            <a:extLst>
              <a:ext uri="{FF2B5EF4-FFF2-40B4-BE49-F238E27FC236}">
                <a16:creationId xmlns:a16="http://schemas.microsoft.com/office/drawing/2014/main" id="{CBA7C101-5C14-9D8B-14C3-A35031E7DF1F}"/>
              </a:ext>
            </a:extLst>
          </p:cNvPr>
          <p:cNvSpPr txBox="1">
            <a:spLocks/>
          </p:cNvSpPr>
          <p:nvPr/>
        </p:nvSpPr>
        <p:spPr>
          <a:xfrm>
            <a:off x="7774935" y="6172027"/>
            <a:ext cx="4203285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Google Maps/LEAG Lausitz Energie Kraftwerke AG - Kraftwerk Jänschwalde, Teichland</a:t>
            </a:r>
          </a:p>
        </p:txBody>
      </p:sp>
    </p:spTree>
    <p:extLst>
      <p:ext uri="{BB962C8B-B14F-4D97-AF65-F5344CB8AC3E}">
        <p14:creationId xmlns:p14="http://schemas.microsoft.com/office/powerpoint/2010/main" val="4923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AB1D8-056B-85F3-C087-17DA2A18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Steinkohle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CE29AEB-4CDB-656C-18F7-37B61A93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56" y="2304000"/>
            <a:ext cx="9544188" cy="4104000"/>
          </a:xfr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E8E440-E625-7A22-7B63-4378A42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0DA629-110B-5B92-E16B-E9206E69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79A0DF-4413-ACBB-0D6E-3EDCDAAC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525EF-5C53-2F70-39C1-94A81E5141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Kein Steinkohleförderung in Deutschland</a:t>
            </a:r>
          </a:p>
          <a:p>
            <a:r>
              <a:rPr lang="de-DE" dirty="0"/>
              <a:t>Reines Importgut</a:t>
            </a:r>
          </a:p>
          <a:p>
            <a:r>
              <a:rPr lang="de-DE" dirty="0"/>
              <a:t>Substitution russischer Kohle durch erhöhte Einfuhr aus anderen Ländern</a:t>
            </a:r>
          </a:p>
        </p:txBody>
      </p:sp>
    </p:spTree>
    <p:extLst>
      <p:ext uri="{BB962C8B-B14F-4D97-AF65-F5344CB8AC3E}">
        <p14:creationId xmlns:p14="http://schemas.microsoft.com/office/powerpoint/2010/main" val="56542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DE627-1115-9F01-3C37-6F0501D1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Erdgas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88CC78-B65A-DDC1-FB76-115E5C7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41" y="2229375"/>
            <a:ext cx="8049710" cy="4024853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8F0E-0C02-100E-0E94-DCB5707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53563-939A-A02F-11E7-606057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Deutschland?; Moritz Deckert, Fynn </a:t>
            </a:r>
            <a:r>
              <a:rPr lang="de-DE" dirty="0" err="1"/>
              <a:t>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CFF1C-193E-7B48-EE04-B3FD63B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A7D7E3-8BC6-EE66-F847-97F8039A76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11233150" cy="1095375"/>
          </a:xfrm>
        </p:spPr>
        <p:txBody>
          <a:bodyPr>
            <a:normAutofit/>
          </a:bodyPr>
          <a:lstStyle/>
          <a:p>
            <a:r>
              <a:rPr lang="de-DE" dirty="0"/>
              <a:t>Versorgungslage weiter angespannt</a:t>
            </a:r>
          </a:p>
          <a:p>
            <a:r>
              <a:rPr lang="de-DE" dirty="0"/>
              <a:t>Speicher gefüllt</a:t>
            </a:r>
          </a:p>
          <a:p>
            <a:r>
              <a:rPr lang="de-DE" dirty="0"/>
              <a:t>Netzumbau schon vor Beginn des Ukraine-Krieges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F00CD821-A27C-E0B7-DE82-AD0435468D30}"/>
              </a:ext>
            </a:extLst>
          </p:cNvPr>
          <p:cNvSpPr txBox="1">
            <a:spLocks/>
          </p:cNvSpPr>
          <p:nvPr/>
        </p:nvSpPr>
        <p:spPr>
          <a:xfrm>
            <a:off x="9177884" y="5607977"/>
            <a:ext cx="2916413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www.bundesnetzagentur.de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/DE/Gasversorgung/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aktuelle_gasversorgung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/_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Gasspeicherfuellstand_Veraenderung_taeglich.html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1056-6DC7-CE9C-8452-D716A75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Versorgungslage der Reserven</a:t>
            </a:r>
            <a:br>
              <a:rPr lang="de-DE" dirty="0"/>
            </a:br>
            <a:r>
              <a:rPr lang="de-DE" dirty="0"/>
              <a:t>Mineralöl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3591092-C1A9-7D4E-3F9C-3FC40DE0B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9" y="2567270"/>
            <a:ext cx="4480951" cy="344838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F06BD-A036-C8A5-4C8F-F21C1A8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D0FDC4-7D0D-9359-AD65-AA77343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9475A-905B-ED4A-2D16-6C2177E0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5F5AD6-1A8B-8C34-209F-D8F225774A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6" y="1134000"/>
            <a:ext cx="6094370" cy="1095375"/>
          </a:xfrm>
        </p:spPr>
        <p:txBody>
          <a:bodyPr/>
          <a:lstStyle/>
          <a:p>
            <a:r>
              <a:rPr lang="de-DE" dirty="0"/>
              <a:t>Versorgung Deutschlands über Pipelines</a:t>
            </a:r>
          </a:p>
          <a:p>
            <a:r>
              <a:rPr lang="de-DE" dirty="0"/>
              <a:t>Wegfall von russischem Öl durch Mehrimport aus anderen Staaten kompensiert</a:t>
            </a:r>
          </a:p>
          <a:p>
            <a:r>
              <a:rPr lang="de-DE" dirty="0"/>
              <a:t>Großteil der Importe durch private Firmen</a:t>
            </a:r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58930AC4-AB38-519E-30B7-241BE3167E0B}"/>
              </a:ext>
            </a:extLst>
          </p:cNvPr>
          <p:cNvSpPr txBox="1">
            <a:spLocks/>
          </p:cNvSpPr>
          <p:nvPr/>
        </p:nvSpPr>
        <p:spPr>
          <a:xfrm>
            <a:off x="5693157" y="5594712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https://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www.iea.org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reports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/oil-market-report-march-2022</a:t>
            </a:r>
          </a:p>
        </p:txBody>
      </p:sp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0A6F2D-737A-061D-2DE5-08A7A14F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18" y="343223"/>
            <a:ext cx="4389125" cy="5672431"/>
          </a:xfrm>
          <a:prstGeom prst="rect">
            <a:avLst/>
          </a:prstGeom>
        </p:spPr>
      </p:pic>
      <p:sp>
        <p:nvSpPr>
          <p:cNvPr id="15" name="Inhaltsplatzhalter 17">
            <a:extLst>
              <a:ext uri="{FF2B5EF4-FFF2-40B4-BE49-F238E27FC236}">
                <a16:creationId xmlns:a16="http://schemas.microsoft.com/office/drawing/2014/main" id="{2E60C667-8467-D4FE-189C-21DA45DA873C}"/>
              </a:ext>
            </a:extLst>
          </p:cNvPr>
          <p:cNvSpPr txBox="1">
            <a:spLocks/>
          </p:cNvSpPr>
          <p:nvPr/>
        </p:nvSpPr>
        <p:spPr>
          <a:xfrm>
            <a:off x="9330163" y="6088835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Quelle:https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www.greenpeace.de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publikationen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Oelembargo_statt_Kriegsfinanzierung.pdf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6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63D56-04B9-5029-6360-78F9E0A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Klimaneutrale Energieversorgung 2035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77B748-ABA3-4F12-662F-1CA8D580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" y="2382300"/>
            <a:ext cx="7165503" cy="34724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7AF65-CA7C-7FD0-D7EA-3C25CCF1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95AEA0-D2C6-0C1A-9078-CA272BB8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FB3FC-10FF-92FD-2D21-505799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CFA9B49-0659-9964-7F4B-C8BFC8CEF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Zielen der aktuellen Bundesregierung</a:t>
            </a:r>
          </a:p>
          <a:p>
            <a:r>
              <a:rPr lang="de-DE" dirty="0"/>
              <a:t>Berechnungsgrundlagen aus Studie „Klimaneutrales Deutschland 2045“</a:t>
            </a:r>
          </a:p>
          <a:p>
            <a:r>
              <a:rPr lang="de-DE" dirty="0"/>
              <a:t>Annahmen auf Basis der Novellierung des Erneuerbare-Energien-Gesetz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88455809-CC09-599B-80F4-1A523C3879AC}"/>
              </a:ext>
            </a:extLst>
          </p:cNvPr>
          <p:cNvSpPr txBox="1">
            <a:spLocks/>
          </p:cNvSpPr>
          <p:nvPr/>
        </p:nvSpPr>
        <p:spPr>
          <a:xfrm>
            <a:off x="8028584" y="5429077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22</a:t>
            </a:r>
          </a:p>
        </p:txBody>
      </p:sp>
    </p:spTree>
    <p:extLst>
      <p:ext uri="{BB962C8B-B14F-4D97-AF65-F5344CB8AC3E}">
        <p14:creationId xmlns:p14="http://schemas.microsoft.com/office/powerpoint/2010/main" val="287305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2A6B-0CEF-4A17-B7C8-65F3CB6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F491323-4F1E-62DD-DB02-461B57F6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16" y="2302555"/>
            <a:ext cx="5374881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5559E-69F5-6F41-BAE8-CF44186E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ABDF0-815F-A261-0729-E48B20A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77363-CDF8-BC31-E3E9-685ED1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17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A4E29DC-6445-2ED2-7875-09CBF85705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einer Gaskraftwerksreserve von 60 GW</a:t>
            </a:r>
          </a:p>
          <a:p>
            <a:r>
              <a:rPr lang="de-DE" dirty="0"/>
              <a:t>Aufgabe: Deckung der Residuallast</a:t>
            </a:r>
          </a:p>
          <a:p>
            <a:r>
              <a:rPr lang="de-DE" dirty="0"/>
              <a:t>Spätere Versorgung der Kraftwerke durch grünen Wasserstoff aus Elektrolyseprozessen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E6C9DA3C-4322-927C-E231-656F67AD6904}"/>
              </a:ext>
            </a:extLst>
          </p:cNvPr>
          <p:cNvSpPr txBox="1">
            <a:spLocks/>
          </p:cNvSpPr>
          <p:nvPr/>
        </p:nvSpPr>
        <p:spPr>
          <a:xfrm>
            <a:off x="6916476" y="572400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25</a:t>
            </a:r>
          </a:p>
        </p:txBody>
      </p:sp>
    </p:spTree>
    <p:extLst>
      <p:ext uri="{BB962C8B-B14F-4D97-AF65-F5344CB8AC3E}">
        <p14:creationId xmlns:p14="http://schemas.microsoft.com/office/powerpoint/2010/main" val="255987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7C5E7-6C6C-8804-04E9-33932142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pic>
        <p:nvPicPr>
          <p:cNvPr id="9" name="Inhaltsplatzhalter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B020C4-B148-5B20-6AEB-3212EDC1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52" y="2302555"/>
            <a:ext cx="5604392" cy="41052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8AFD7D-B6E6-316E-441B-5F4C4029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C643D2-8057-B605-753E-4D4D13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1B84D-9948-EF2B-3EA6-EBE42E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E713A22-562F-43E6-6A05-37887DD03D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Schon heute Großteils aus Gas- und Wasserkraftwerken</a:t>
            </a:r>
          </a:p>
          <a:p>
            <a:r>
              <a:rPr lang="de-DE" dirty="0"/>
              <a:t>Zukünftige Flexibilität soll Abschaltungen verringern</a:t>
            </a:r>
          </a:p>
          <a:p>
            <a:r>
              <a:rPr lang="de-DE" dirty="0"/>
              <a:t>In Zeiten hoher Erzeugung Speicherung der Energie in Form von Wärme, Wasserstoff, o.Ä. </a:t>
            </a:r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C705F1D3-2EDC-E39B-77F3-3B71F25FD7A7}"/>
              </a:ext>
            </a:extLst>
          </p:cNvPr>
          <p:cNvSpPr txBox="1">
            <a:spLocks/>
          </p:cNvSpPr>
          <p:nvPr/>
        </p:nvSpPr>
        <p:spPr>
          <a:xfrm>
            <a:off x="7175968" y="5805986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Agora-Energiewende/ Studie Klimaneutrales Stromsystem 2035/ Seite 33</a:t>
            </a:r>
          </a:p>
        </p:txBody>
      </p:sp>
    </p:spTree>
    <p:extLst>
      <p:ext uri="{BB962C8B-B14F-4D97-AF65-F5344CB8AC3E}">
        <p14:creationId xmlns:p14="http://schemas.microsoft.com/office/powerpoint/2010/main" val="223434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1268-428F-0275-A560-980E2CC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Szenario Klimaneutralität 2045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6F526-BE0E-5EC2-8079-015E042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E1A8D-95C9-1F5F-52D3-2C47D2FB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B1C0EA-F663-118E-C13B-D39503E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19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6176FE-8755-BB06-79C7-682560ADF8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Aufbau auf EU-Zielen zur Klimaneutralität</a:t>
            </a:r>
          </a:p>
          <a:p>
            <a:r>
              <a:rPr lang="de-DE" dirty="0"/>
              <a:t>Berechnungsgrundlage bietet das Modell SCOPE-Path</a:t>
            </a:r>
          </a:p>
          <a:p>
            <a:r>
              <a:rPr lang="de-DE" dirty="0"/>
              <a:t>Annahmen basierend auf dem “Ariadne-Report“ des PIK</a:t>
            </a:r>
          </a:p>
          <a:p>
            <a:endParaRPr lang="de-DE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50E86DD1-20FF-F25E-60E4-77256046ABF8}"/>
              </a:ext>
            </a:extLst>
          </p:cNvPr>
          <p:cNvSpPr txBox="1">
            <a:spLocks/>
          </p:cNvSpPr>
          <p:nvPr/>
        </p:nvSpPr>
        <p:spPr>
          <a:xfrm>
            <a:off x="479425" y="5107279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15 ff. 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A44759A-5275-3D5D-7806-33CCD5880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465041"/>
              </p:ext>
            </p:extLst>
          </p:nvPr>
        </p:nvGraphicFramePr>
        <p:xfrm>
          <a:off x="479425" y="2303463"/>
          <a:ext cx="112267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66">
                  <a:extLst>
                    <a:ext uri="{9D8B030D-6E8A-4147-A177-3AD203B41FA5}">
                      <a16:colId xmlns:a16="http://schemas.microsoft.com/office/drawing/2014/main" val="27807957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307312923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14069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Energieträger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Ausbauziel 2045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Photovoltaik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5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</a:t>
                      </a:r>
                      <a:r>
                        <a:rPr lang="de-DE" dirty="0" err="1"/>
                        <a:t>Onshore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Windkraft Offshore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7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Wasserkraft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Müll-HKW/Klärgas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307 GW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586 GW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7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der Präsentation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Thematische und begriffliche Einleitung in den Begriff der Kraftwerksreserven</a:t>
            </a:r>
          </a:p>
          <a:p>
            <a:r>
              <a:rPr lang="de-DE" dirty="0"/>
              <a:t>Wie funktioniert der deutsche Strommarkt?</a:t>
            </a:r>
          </a:p>
          <a:p>
            <a:r>
              <a:rPr lang="de-DE" dirty="0"/>
              <a:t>Kraftwerksreserven zur Frequenzstabilisierung</a:t>
            </a:r>
          </a:p>
          <a:p>
            <a:r>
              <a:rPr lang="de-DE" dirty="0"/>
              <a:t>Kraftwerksreserven zur Reserveleistungsvorhaltung</a:t>
            </a:r>
          </a:p>
          <a:p>
            <a:r>
              <a:rPr lang="de-DE" dirty="0"/>
              <a:t>Versorgungslage der Reserven</a:t>
            </a:r>
          </a:p>
          <a:p>
            <a:r>
              <a:rPr lang="de-DE" dirty="0"/>
              <a:t>Zukünftige Entwicklung der Reserven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9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D9618-69A8-08EE-D867-E719D7E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Entwicklung der Reserven</a:t>
            </a:r>
            <a:br>
              <a:rPr lang="de-DE" dirty="0"/>
            </a:br>
            <a:r>
              <a:rPr lang="de-DE" dirty="0"/>
              <a:t>Ergebnisse der Studie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16054-E481-354A-E2C5-8AC30466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72BF9-8923-AD16-A89C-0BA7FCB6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Wo befinden sich Kraftwerksreserven in Deutschland?; Moritz Deckert, Fynn Linnenbrügger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426B1-DE27-B795-E473-8F9A318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20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B796E4-8F39-2D3F-E052-27B8EF12EF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4908121" cy="1646270"/>
          </a:xfrm>
        </p:spPr>
        <p:txBody>
          <a:bodyPr/>
          <a:lstStyle/>
          <a:p>
            <a:r>
              <a:rPr lang="de-DE" dirty="0"/>
              <a:t>Auch hier: Deckung der Residuallast über Gaskraftwerke</a:t>
            </a:r>
          </a:p>
          <a:p>
            <a:r>
              <a:rPr lang="de-DE" dirty="0"/>
              <a:t>Benötigte Leistung von 58 GW schon 2030</a:t>
            </a:r>
          </a:p>
          <a:p>
            <a:r>
              <a:rPr lang="de-DE" dirty="0"/>
              <a:t>Danach schrittweise Umstellung auf Wasserstoff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2A0A3D0-19AA-5C09-B187-D30211CF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13" y="1057537"/>
            <a:ext cx="6231162" cy="5347011"/>
          </a:xfrm>
        </p:spPr>
      </p:pic>
      <p:sp>
        <p:nvSpPr>
          <p:cNvPr id="14" name="Inhaltsplatzhalter 17">
            <a:extLst>
              <a:ext uri="{FF2B5EF4-FFF2-40B4-BE49-F238E27FC236}">
                <a16:creationId xmlns:a16="http://schemas.microsoft.com/office/drawing/2014/main" id="{BAF02411-0BDA-6FFD-4DBB-5E478EC8A8C7}"/>
              </a:ext>
            </a:extLst>
          </p:cNvPr>
          <p:cNvSpPr txBox="1">
            <a:spLocks/>
          </p:cNvSpPr>
          <p:nvPr/>
        </p:nvSpPr>
        <p:spPr>
          <a:xfrm>
            <a:off x="3636447" y="5511188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10</a:t>
            </a:r>
          </a:p>
        </p:txBody>
      </p:sp>
    </p:spTree>
    <p:extLst>
      <p:ext uri="{BB962C8B-B14F-4D97-AF65-F5344CB8AC3E}">
        <p14:creationId xmlns:p14="http://schemas.microsoft.com/office/powerpoint/2010/main" val="277245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CCAF-4EDD-3729-D5E1-A927BF8E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Zukünftige Entwicklung der Reserve</a:t>
            </a:r>
            <a:br>
              <a:rPr lang="de-DE" dirty="0"/>
            </a:br>
            <a:r>
              <a:rPr lang="de-DE" dirty="0"/>
              <a:t>Regelenergiebedarf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5ED44F-5936-E9B9-1414-68FF9656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125538"/>
            <a:ext cx="5472000" cy="5256212"/>
          </a:xfrm>
        </p:spPr>
        <p:txBody>
          <a:bodyPr>
            <a:normAutofit/>
          </a:bodyPr>
          <a:lstStyle/>
          <a:p>
            <a:r>
              <a:rPr lang="de-DE" dirty="0"/>
              <a:t>Wasserkraft und Backup-Gaskraftwerke</a:t>
            </a:r>
          </a:p>
          <a:p>
            <a:r>
              <a:rPr lang="de-DE" dirty="0"/>
              <a:t>Flexibilisierung der Verbraucher zentraler Punkt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E95570-6756-C4E3-9486-8E66F21AB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59421"/>
            <a:ext cx="4854575" cy="5677866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5C7EA-0C77-60B3-87D4-64182E1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F36F9-1059-3FA4-1E20-15D1B66F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Wo befinden sich Kraftwerksreserven in Deutschland?; Moritz Deckert, Fynn Linnenbrügger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197E08-7FA9-1FE3-7D8F-866CBFF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0" name="Inhaltsplatzhalter 17">
            <a:extLst>
              <a:ext uri="{FF2B5EF4-FFF2-40B4-BE49-F238E27FC236}">
                <a16:creationId xmlns:a16="http://schemas.microsoft.com/office/drawing/2014/main" id="{7904967E-CC89-8A0E-7CD1-A7279F230814}"/>
              </a:ext>
            </a:extLst>
          </p:cNvPr>
          <p:cNvSpPr txBox="1">
            <a:spLocks/>
          </p:cNvSpPr>
          <p:nvPr/>
        </p:nvSpPr>
        <p:spPr>
          <a:xfrm>
            <a:off x="5104732" y="5519650"/>
            <a:ext cx="1751099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Quelle: Fraunhofer IEE/ Energiewende im Sozialen Raum/ Produkt 3.3/ Seite 9</a:t>
            </a:r>
          </a:p>
        </p:txBody>
      </p:sp>
    </p:spTree>
    <p:extLst>
      <p:ext uri="{BB962C8B-B14F-4D97-AF65-F5344CB8AC3E}">
        <p14:creationId xmlns:p14="http://schemas.microsoft.com/office/powerpoint/2010/main" val="37074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9541-9D53-F5A0-9C1D-787DCE0A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Begriffliche und thematische Einleitung in den Begriff der Kraftwerksreserven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FE8C5-D37F-6CC4-6670-71B1751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981075"/>
            <a:ext cx="11227300" cy="5426925"/>
          </a:xfrm>
        </p:spPr>
        <p:txBody>
          <a:bodyPr/>
          <a:lstStyle/>
          <a:p>
            <a:r>
              <a:rPr lang="de-DE" dirty="0"/>
              <a:t>Frequenzstabilisierung und Reserveleistungsvorhaltung</a:t>
            </a:r>
          </a:p>
          <a:p>
            <a:r>
              <a:rPr lang="de-DE" dirty="0"/>
              <a:t>Herausforderungen aufgrund des Russland-Ukraine-Konflikts:</a:t>
            </a:r>
          </a:p>
          <a:p>
            <a:pPr lvl="1"/>
            <a:r>
              <a:rPr lang="de-DE" dirty="0"/>
              <a:t>Ausgefallene Gaslieferungen </a:t>
            </a:r>
            <a:r>
              <a:rPr lang="de-DE" dirty="0">
                <a:sym typeface="Wingdings" panose="05000000000000000000" pitchFamily="2" charset="2"/>
              </a:rPr>
              <a:t> steigende Energiepreise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Maßnahmen zur Reduzierung von Gas an der Stromproduktion</a:t>
            </a:r>
          </a:p>
          <a:p>
            <a:r>
              <a:rPr lang="de-DE" dirty="0">
                <a:sym typeface="Wingdings" panose="05000000000000000000" pitchFamily="2" charset="2"/>
              </a:rPr>
              <a:t>Herausforderungen aufgrund des steigenden Anteils erneuerbarer Energien an der Stromproduktion: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</a:t>
            </a:r>
            <a:r>
              <a:rPr lang="de-DE" dirty="0" err="1">
                <a:sym typeface="Wingdings" panose="05000000000000000000" pitchFamily="2" charset="2"/>
              </a:rPr>
              <a:t>Momentanreserve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Größere Reserven um überregionale Schwankungen auszugleichen (geht mit Netzausbau einher)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Fehlende Planbarkeit von Betriebsstunden  geringe Wirtschaftlichkeit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3A891-C5AA-6631-A633-01904768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22.11.2022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36867-4CA3-854F-C5AD-CEA05401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37AB5-4237-B77E-F9A2-DB9B82CA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2538D068-3FF8-D52E-313D-593F4C5264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4693" y="3407225"/>
            <a:ext cx="4176000" cy="3132000"/>
            <a:chOff x="4391" y="2419"/>
            <a:chExt cx="2316" cy="1737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9D6CA7A4-FF7C-91CE-9F4C-B0CC92C944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91" y="2419"/>
              <a:ext cx="2316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9BB80C62-FEBC-47CA-E94D-A13246BD2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" y="2419"/>
              <a:ext cx="2317" cy="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50BEDD32-9AC1-0CE3-ACCE-7DCFBEECF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6148" y="491126"/>
            <a:ext cx="4178001" cy="3132000"/>
            <a:chOff x="4171" y="256"/>
            <a:chExt cx="2812" cy="2108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DDD40FB-F392-916A-DFBC-56D0039E77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1" y="256"/>
              <a:ext cx="2812" cy="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67D97774-8A51-8D5F-8C60-919F5DB1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" y="256"/>
              <a:ext cx="2813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deutsche Strommarkt?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92594184-A35D-E761-E97F-19F6FA2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25538"/>
            <a:ext cx="6490718" cy="5256000"/>
          </a:xfrm>
        </p:spPr>
        <p:txBody>
          <a:bodyPr/>
          <a:lstStyle/>
          <a:p>
            <a:r>
              <a:rPr lang="de-DE" dirty="0"/>
              <a:t>Energy-</a:t>
            </a:r>
            <a:r>
              <a:rPr lang="de-DE" dirty="0" err="1"/>
              <a:t>Only</a:t>
            </a:r>
            <a:r>
              <a:rPr lang="de-DE" dirty="0"/>
              <a:t>-Market (EOM)</a:t>
            </a:r>
          </a:p>
          <a:p>
            <a:r>
              <a:rPr lang="de-DE" dirty="0"/>
              <a:t>Merit Order – Kraftwerke werden mit entsprechenden Grenzkosten aufsteigend aufgelistet</a:t>
            </a:r>
          </a:p>
          <a:p>
            <a:r>
              <a:rPr lang="de-DE" dirty="0"/>
              <a:t>Grenzkostenkraftwerk deckt Angebot und Nachfrage </a:t>
            </a:r>
            <a:r>
              <a:rPr lang="de-DE" dirty="0">
                <a:sym typeface="Wingdings" panose="05000000000000000000" pitchFamily="2" charset="2"/>
              </a:rPr>
              <a:t> legt Strompreis für alle fest</a:t>
            </a:r>
            <a:r>
              <a:rPr lang="de-DE" dirty="0"/>
              <a:t> </a:t>
            </a:r>
          </a:p>
          <a:p>
            <a:r>
              <a:rPr lang="de-DE" dirty="0"/>
              <a:t>Merit Order Effekt:</a:t>
            </a:r>
          </a:p>
          <a:p>
            <a:pPr lvl="1"/>
            <a:r>
              <a:rPr lang="de-DE" dirty="0"/>
              <a:t>EE haben Grenzkosten nahe null</a:t>
            </a:r>
          </a:p>
          <a:p>
            <a:pPr lvl="1"/>
            <a:r>
              <a:rPr lang="de-DE" dirty="0"/>
              <a:t>Drücken den Strompreis</a:t>
            </a:r>
          </a:p>
          <a:p>
            <a:pPr lvl="1"/>
            <a:r>
              <a:rPr lang="de-DE" dirty="0"/>
              <a:t>Konventionelle Kraftwerke rücken nach rechts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Folge: Volatile Strompreise, unvorhersehbare Betriebsstunden für  konventionelle Kraftwerke, häufig unwirtschaftlich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1D239E70-C670-EB8F-3FC0-CFBFA575B8AC}"/>
              </a:ext>
            </a:extLst>
          </p:cNvPr>
          <p:cNvSpPr txBox="1">
            <a:spLocks/>
          </p:cNvSpPr>
          <p:nvPr/>
        </p:nvSpPr>
        <p:spPr>
          <a:xfrm>
            <a:off x="7510693" y="3259653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  <a:endParaRPr lang="de-DE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EA692F10-7783-A50F-7139-53480913CF16}"/>
              </a:ext>
            </a:extLst>
          </p:cNvPr>
          <p:cNvSpPr txBox="1">
            <a:spLocks/>
          </p:cNvSpPr>
          <p:nvPr/>
        </p:nvSpPr>
        <p:spPr>
          <a:xfrm>
            <a:off x="7480532" y="6147546"/>
            <a:ext cx="6490718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https://mediatum.ub.tum.de/node?id=1608886</a:t>
            </a:r>
          </a:p>
        </p:txBody>
      </p:sp>
    </p:spTree>
    <p:extLst>
      <p:ext uri="{BB962C8B-B14F-4D97-AF65-F5344CB8AC3E}">
        <p14:creationId xmlns:p14="http://schemas.microsoft.com/office/powerpoint/2010/main" val="3197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C2638A-AD61-346F-7BF0-4812C13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00" y="3429000"/>
            <a:ext cx="8022824" cy="2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BDE89-C09E-1655-95FE-C4622181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42" y="914399"/>
            <a:ext cx="3238721" cy="2846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260350"/>
            <a:ext cx="11235319" cy="720725"/>
          </a:xfrm>
        </p:spPr>
        <p:txBody>
          <a:bodyPr anchor="t">
            <a:normAutofit/>
          </a:bodyPr>
          <a:lstStyle/>
          <a:p>
            <a:r>
              <a:rPr lang="de-DE" dirty="0"/>
              <a:t>Kraftwerksreserven zur Frequenzstabilisierung https://link.springer.com/chapter/10.1007/978-3-658-38418-0_1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5276" y="6481011"/>
            <a:ext cx="1173480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56610" y="6481011"/>
            <a:ext cx="8823157" cy="184317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36091" y="6481011"/>
            <a:ext cx="1078653" cy="1843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0C9534A-BDEF-4E2F-87B7-7CFE3C6EE2A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F2FF004-AA32-BDD4-FED7-8A3494CEC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425" y="1134000"/>
            <a:ext cx="8112484" cy="4292015"/>
          </a:xfrm>
        </p:spPr>
        <p:txBody>
          <a:bodyPr/>
          <a:lstStyle/>
          <a:p>
            <a:r>
              <a:rPr lang="en-US" dirty="0" err="1"/>
              <a:t>Allgemein</a:t>
            </a:r>
            <a:r>
              <a:rPr lang="en-US" dirty="0"/>
              <a:t> am </a:t>
            </a:r>
            <a:r>
              <a:rPr lang="en-US" dirty="0" err="1"/>
              <a:t>Regelenergiemarkt</a:t>
            </a:r>
            <a:r>
              <a:rPr lang="en-US" dirty="0"/>
              <a:t> </a:t>
            </a:r>
            <a:r>
              <a:rPr lang="en-US" dirty="0" err="1"/>
              <a:t>gehandelt</a:t>
            </a:r>
            <a:endParaRPr lang="en-US" dirty="0"/>
          </a:p>
          <a:p>
            <a:r>
              <a:rPr lang="en-US" dirty="0" err="1"/>
              <a:t>Regelleistung</a:t>
            </a:r>
            <a:r>
              <a:rPr lang="en-US" dirty="0"/>
              <a:t>: 	</a:t>
            </a:r>
            <a:r>
              <a:rPr lang="en-US" dirty="0" err="1"/>
              <a:t>Reservierung</a:t>
            </a:r>
            <a:r>
              <a:rPr lang="en-US" dirty="0"/>
              <a:t> von </a:t>
            </a:r>
            <a:r>
              <a:rPr lang="en-US" dirty="0" err="1"/>
              <a:t>Kraftwerksleistung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vorgehaltener</a:t>
            </a:r>
            <a:r>
              <a:rPr lang="en-US" dirty="0"/>
              <a:t> </a:t>
            </a:r>
            <a:r>
              <a:rPr lang="en-US" dirty="0" err="1"/>
              <a:t>Leistung</a:t>
            </a:r>
            <a:r>
              <a:rPr lang="en-US" dirty="0"/>
              <a:t> (</a:t>
            </a:r>
            <a:r>
              <a:rPr lang="en-US" dirty="0" err="1"/>
              <a:t>Leistungspreis</a:t>
            </a:r>
            <a:r>
              <a:rPr lang="en-US" dirty="0"/>
              <a:t>) </a:t>
            </a:r>
          </a:p>
          <a:p>
            <a:r>
              <a:rPr lang="en-US" dirty="0" err="1"/>
              <a:t>Regelarbeit</a:t>
            </a:r>
            <a:r>
              <a:rPr lang="en-US" dirty="0"/>
              <a:t>: </a:t>
            </a:r>
            <a:r>
              <a:rPr lang="en-US" dirty="0" err="1"/>
              <a:t>Ausgleich</a:t>
            </a:r>
            <a:r>
              <a:rPr lang="en-US" dirty="0"/>
              <a:t> von </a:t>
            </a:r>
            <a:r>
              <a:rPr lang="en-US" dirty="0" err="1"/>
              <a:t>Regelzonenungleichgewichten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</a:t>
            </a:r>
            <a:r>
              <a:rPr lang="en-US" dirty="0" err="1"/>
              <a:t>Vergütung</a:t>
            </a:r>
            <a:r>
              <a:rPr lang="en-US" dirty="0"/>
              <a:t> von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erbrachter</a:t>
            </a:r>
            <a:r>
              <a:rPr lang="en-US" dirty="0"/>
              <a:t> Arbeit in MWh (</a:t>
            </a:r>
            <a:r>
              <a:rPr lang="en-US" dirty="0" err="1"/>
              <a:t>Arbeitspreis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positive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negative </a:t>
            </a:r>
            <a:r>
              <a:rPr lang="en-US" dirty="0" err="1">
                <a:sym typeface="Wingdings" panose="05000000000000000000" pitchFamily="2" charset="2"/>
              </a:rPr>
              <a:t>Regelarbeit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&lt;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wenig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Frequenz</a:t>
            </a:r>
            <a:r>
              <a:rPr lang="en-US" dirty="0">
                <a:sym typeface="Wingdings" panose="05000000000000000000" pitchFamily="2" charset="2"/>
              </a:rPr>
              <a:t> &gt; 50 Hz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 Zu </a:t>
            </a:r>
            <a:r>
              <a:rPr lang="en-US" dirty="0" err="1">
                <a:sym typeface="Wingdings" panose="05000000000000000000" pitchFamily="2" charset="2"/>
              </a:rPr>
              <a:t>viel</a:t>
            </a:r>
            <a:r>
              <a:rPr lang="en-US" dirty="0">
                <a:sym typeface="Wingdings" panose="05000000000000000000" pitchFamily="2" charset="2"/>
              </a:rPr>
              <a:t> Strom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Netz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A629C19D-1CB2-68D4-C6BD-2274393F64AF}"/>
              </a:ext>
            </a:extLst>
          </p:cNvPr>
          <p:cNvSpPr txBox="1">
            <a:spLocks/>
          </p:cNvSpPr>
          <p:nvPr/>
        </p:nvSpPr>
        <p:spPr>
          <a:xfrm>
            <a:off x="4186903" y="6147305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4DAB7B08-4866-4EA6-AA5E-DBEC756B3E95}"/>
              </a:ext>
            </a:extLst>
          </p:cNvPr>
          <p:cNvSpPr txBox="1">
            <a:spLocks/>
          </p:cNvSpPr>
          <p:nvPr/>
        </p:nvSpPr>
        <p:spPr>
          <a:xfrm rot="16200000">
            <a:off x="10421483" y="2038015"/>
            <a:ext cx="2810222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https://link.springer.com/book/10.1007/978-3-658-38418-0</a:t>
            </a:r>
          </a:p>
        </p:txBody>
      </p:sp>
    </p:spTree>
    <p:extLst>
      <p:ext uri="{BB962C8B-B14F-4D97-AF65-F5344CB8AC3E}">
        <p14:creationId xmlns:p14="http://schemas.microsoft.com/office/powerpoint/2010/main" val="20649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Rotierende Schwungmassen aus z. B. Generatoren</a:t>
            </a:r>
          </a:p>
          <a:p>
            <a:r>
              <a:rPr lang="de-DE" dirty="0"/>
              <a:t>Wirken intrinsisch auf die Netzfrequenz</a:t>
            </a:r>
          </a:p>
          <a:p>
            <a:r>
              <a:rPr lang="de-DE" dirty="0"/>
              <a:t>Bei Frequenzabfall langsamere Rotation</a:t>
            </a:r>
          </a:p>
          <a:p>
            <a:r>
              <a:rPr lang="de-DE" dirty="0"/>
              <a:t>Bei Frequenzanstieg schnellere Rotation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</a:t>
            </a:r>
            <a:r>
              <a:rPr lang="de-DE" dirty="0" err="1"/>
              <a:t>Momentanreserve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B09C0-81C9-7C3C-308D-F4CD8F9E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1" y="3234906"/>
            <a:ext cx="6820437" cy="2711122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532B27D0-F818-C896-1467-A44BEDA54C6B}"/>
              </a:ext>
            </a:extLst>
          </p:cNvPr>
          <p:cNvSpPr txBox="1">
            <a:spLocks/>
          </p:cNvSpPr>
          <p:nvPr/>
        </p:nvSpPr>
        <p:spPr>
          <a:xfrm>
            <a:off x="2932730" y="5946028"/>
            <a:ext cx="7677751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https://www.bundesnetzagentur.de/SharedDocs/Mediathek/Monitoringberichte/Monitoringbericht_Energie2021.pdf?__blob=publicationFile&amp;v=2</a:t>
            </a:r>
          </a:p>
        </p:txBody>
      </p:sp>
    </p:spTree>
    <p:extLst>
      <p:ext uri="{BB962C8B-B14F-4D97-AF65-F5344CB8AC3E}">
        <p14:creationId xmlns:p14="http://schemas.microsoft.com/office/powerpoint/2010/main" val="215338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AA6C6-CA51-059D-FFE5-398BA5E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- Primärreserve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8D2D8-390E-779A-7082-6D63DE00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51" y="1125538"/>
            <a:ext cx="2717393" cy="961960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B0551-218E-14D9-F1F5-5C6FEBDB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CDDEF-AC6D-3286-FD8E-9F4409CA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B71D9-91C0-AE8F-6C35-D85496DF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A42DBC3-88A6-F051-319B-EF7093150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90148"/>
              </p:ext>
            </p:extLst>
          </p:nvPr>
        </p:nvGraphicFramePr>
        <p:xfrm>
          <a:off x="603851" y="882630"/>
          <a:ext cx="678898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939">
                  <a:extLst>
                    <a:ext uri="{9D8B030D-6E8A-4147-A177-3AD203B41FA5}">
                      <a16:colId xmlns:a16="http://schemas.microsoft.com/office/drawing/2014/main" val="4036590929"/>
                    </a:ext>
                  </a:extLst>
                </a:gridCol>
                <a:gridCol w="3911048">
                  <a:extLst>
                    <a:ext uri="{9D8B030D-6E8A-4147-A177-3AD203B41FA5}">
                      <a16:colId xmlns:a16="http://schemas.microsoft.com/office/drawing/2014/main" val="45991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Primärregelreserve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2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ENTSO-E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4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Frequenzgesteuert: Eingriff vor Ort</a:t>
                      </a:r>
                    </a:p>
                    <a:p>
                      <a:r>
                        <a:rPr lang="de-DE" dirty="0"/>
                        <a:t>durch Anbieter der PRL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46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30 Sekunden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8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bis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43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Leistungspreis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25222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9C5458D-BE4F-6FD7-7F73-AD798526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42" y="916236"/>
            <a:ext cx="2811933" cy="28012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673DC4-B63C-7051-4716-68C2930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63" y="3682024"/>
            <a:ext cx="6679074" cy="2654931"/>
          </a:xfrm>
          <a:prstGeom prst="rect">
            <a:avLst/>
          </a:prstGeom>
          <a:noFill/>
        </p:spPr>
      </p:pic>
      <p:sp>
        <p:nvSpPr>
          <p:cNvPr id="8" name="Inhaltsplatzhalter 17">
            <a:extLst>
              <a:ext uri="{FF2B5EF4-FFF2-40B4-BE49-F238E27FC236}">
                <a16:creationId xmlns:a16="http://schemas.microsoft.com/office/drawing/2014/main" id="{361CA707-D6A2-DD96-B53A-C1A93A4CC2AF}"/>
              </a:ext>
            </a:extLst>
          </p:cNvPr>
          <p:cNvSpPr txBox="1">
            <a:spLocks/>
          </p:cNvSpPr>
          <p:nvPr/>
        </p:nvSpPr>
        <p:spPr>
          <a:xfrm rot="16200000">
            <a:off x="9118228" y="999289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https://www.entsoe.eu/network_codes/eb/fcr/#basic-principle</a:t>
            </a:r>
          </a:p>
        </p:txBody>
      </p:sp>
    </p:spTree>
    <p:extLst>
      <p:ext uri="{BB962C8B-B14F-4D97-AF65-F5344CB8AC3E}">
        <p14:creationId xmlns:p14="http://schemas.microsoft.com/office/powerpoint/2010/main" val="22037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Sekundär- und Minutenreserve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BCE042-6587-E9D0-A7C6-9EA89355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1" y="3776662"/>
            <a:ext cx="6539359" cy="2599394"/>
          </a:xfrm>
          <a:prstGeom prst="rect">
            <a:avLst/>
          </a:prstGeom>
          <a:noFill/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3CE32DB-5959-F590-64E0-6E6AB298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71589"/>
              </p:ext>
            </p:extLst>
          </p:nvPr>
        </p:nvGraphicFramePr>
        <p:xfrm>
          <a:off x="477257" y="1203960"/>
          <a:ext cx="1085785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124">
                  <a:extLst>
                    <a:ext uri="{9D8B030D-6E8A-4147-A177-3AD203B41FA5}">
                      <a16:colId xmlns:a16="http://schemas.microsoft.com/office/drawing/2014/main" val="2892116863"/>
                    </a:ext>
                  </a:extLst>
                </a:gridCol>
                <a:gridCol w="3868443">
                  <a:extLst>
                    <a:ext uri="{9D8B030D-6E8A-4147-A177-3AD203B41FA5}">
                      <a16:colId xmlns:a16="http://schemas.microsoft.com/office/drawing/2014/main" val="2219392579"/>
                    </a:ext>
                  </a:extLst>
                </a:gridCol>
                <a:gridCol w="3619285">
                  <a:extLst>
                    <a:ext uri="{9D8B030D-6E8A-4147-A177-3AD203B41FA5}">
                      <a16:colId xmlns:a16="http://schemas.microsoft.com/office/drawing/2014/main" val="1010665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Regelenergieart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Sekundärregelreserve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Minutenreserve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Bereitstellung durch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Übertragungsnetzbetreiber (ÜNB)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8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Aktivierung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Manuelle Anforderung durch ÜNB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Löst automatisch PRL 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1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Volle Leistung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Innerhalb von 15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57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Abzudeckender Zeitraum nach Störungsfall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30 Sekunden bis 15 Minuten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 5 Minuten bis 60 Minuten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34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Vergütung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Arbeits- und Leistungspreis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4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Kraftwerksreserven zur Frequenzstabilisierung – Primärenergieträger und Einsatzzeiten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125539"/>
            <a:ext cx="11235319" cy="458424"/>
          </a:xfrm>
        </p:spPr>
        <p:txBody>
          <a:bodyPr/>
          <a:lstStyle/>
          <a:p>
            <a:r>
              <a:rPr lang="de-DE" dirty="0"/>
              <a:t>Kumulierte Leistung ausgewählter Primärenergieträger für die PRL, SRL und MRL in GW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22.11.2022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 befinden sich Kraftwerksreserven in Deutschland?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34A-BDEF-4E2F-87B7-7CFE3C6EE2A5}" type="slidenum">
              <a:rPr lang="de-DE" smtClean="0"/>
              <a:pPr/>
              <a:t>9</a:t>
            </a:fld>
            <a:endParaRPr lang="de-DE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D8A1A34-C938-69B8-7548-CE374DB1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7559"/>
              </p:ext>
            </p:extLst>
          </p:nvPr>
        </p:nvGraphicFramePr>
        <p:xfrm>
          <a:off x="919760" y="1580662"/>
          <a:ext cx="6294943" cy="2619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45">
                  <a:extLst>
                    <a:ext uri="{9D8B030D-6E8A-4147-A177-3AD203B41FA5}">
                      <a16:colId xmlns:a16="http://schemas.microsoft.com/office/drawing/2014/main" val="3768125107"/>
                    </a:ext>
                  </a:extLst>
                </a:gridCol>
                <a:gridCol w="760740">
                  <a:extLst>
                    <a:ext uri="{9D8B030D-6E8A-4147-A177-3AD203B41FA5}">
                      <a16:colId xmlns:a16="http://schemas.microsoft.com/office/drawing/2014/main" val="293073859"/>
                    </a:ext>
                  </a:extLst>
                </a:gridCol>
                <a:gridCol w="972057">
                  <a:extLst>
                    <a:ext uri="{9D8B030D-6E8A-4147-A177-3AD203B41FA5}">
                      <a16:colId xmlns:a16="http://schemas.microsoft.com/office/drawing/2014/main" val="2971386638"/>
                    </a:ext>
                  </a:extLst>
                </a:gridCol>
                <a:gridCol w="870625">
                  <a:extLst>
                    <a:ext uri="{9D8B030D-6E8A-4147-A177-3AD203B41FA5}">
                      <a16:colId xmlns:a16="http://schemas.microsoft.com/office/drawing/2014/main" val="2534272617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4056821278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43843129"/>
                    </a:ext>
                  </a:extLst>
                </a:gridCol>
              </a:tblGrid>
              <a:tr h="421132">
                <a:tc>
                  <a:txBody>
                    <a:bodyPr/>
                    <a:lstStyle/>
                    <a:p>
                      <a:r>
                        <a:rPr lang="de-DE" dirty="0"/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MRL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56905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Kernenergie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6871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Braunkohle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0665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Steinkohle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871696"/>
                  </a:ext>
                </a:extLst>
              </a:tr>
              <a:tr h="369729">
                <a:tc>
                  <a:txBody>
                    <a:bodyPr/>
                    <a:lstStyle/>
                    <a:p>
                      <a:r>
                        <a:rPr lang="de-DE" dirty="0"/>
                        <a:t>Erdgas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35614"/>
                  </a:ext>
                </a:extLst>
              </a:tr>
              <a:tr h="240647">
                <a:tc>
                  <a:txBody>
                    <a:bodyPr/>
                    <a:lstStyle/>
                    <a:p>
                      <a:r>
                        <a:rPr lang="de-DE" dirty="0"/>
                        <a:t>Wasser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36393"/>
                  </a:ext>
                </a:extLst>
              </a:tr>
              <a:tr h="340738">
                <a:tc>
                  <a:txBody>
                    <a:bodyPr/>
                    <a:lstStyle/>
                    <a:p>
                      <a:r>
                        <a:rPr lang="de-DE" dirty="0"/>
                        <a:t>Batteriespeicher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6551"/>
                  </a:ext>
                </a:extLst>
              </a:tr>
            </a:tbl>
          </a:graphicData>
        </a:graphic>
      </p:graphicFrame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F9ADC6C-09BF-8753-4620-8BD63AF5DFF9}"/>
              </a:ext>
            </a:extLst>
          </p:cNvPr>
          <p:cNvSpPr txBox="1">
            <a:spLocks/>
          </p:cNvSpPr>
          <p:nvPr/>
        </p:nvSpPr>
        <p:spPr>
          <a:xfrm>
            <a:off x="477256" y="1580662"/>
            <a:ext cx="10855369" cy="1452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Einsatzzeiten:</a:t>
            </a:r>
          </a:p>
          <a:p>
            <a:pPr lvl="1"/>
            <a:r>
              <a:rPr lang="de-DE" dirty="0"/>
              <a:t>PRL: ständige und unmittelbare Korrektur</a:t>
            </a:r>
          </a:p>
          <a:p>
            <a:pPr lvl="1"/>
            <a:r>
              <a:rPr lang="de-DE" dirty="0"/>
              <a:t>SRL: nahezu jede Viertelstunde im Jahr</a:t>
            </a:r>
          </a:p>
          <a:p>
            <a:pPr lvl="1"/>
            <a:r>
              <a:rPr lang="de-DE" dirty="0"/>
              <a:t>MRL: 2256 positiv und 974 negativ</a:t>
            </a:r>
          </a:p>
        </p:txBody>
      </p:sp>
      <p:sp>
        <p:nvSpPr>
          <p:cNvPr id="7" name="Inhaltsplatzhalter 17">
            <a:extLst>
              <a:ext uri="{FF2B5EF4-FFF2-40B4-BE49-F238E27FC236}">
                <a16:creationId xmlns:a16="http://schemas.microsoft.com/office/drawing/2014/main" id="{A4B12BC6-8A50-D3AC-528A-2328EAE471FF}"/>
              </a:ext>
            </a:extLst>
          </p:cNvPr>
          <p:cNvSpPr txBox="1">
            <a:spLocks/>
          </p:cNvSpPr>
          <p:nvPr/>
        </p:nvSpPr>
        <p:spPr>
          <a:xfrm>
            <a:off x="5696247" y="4229823"/>
            <a:ext cx="4939844" cy="425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https://www.regelleistung.net/ext/</a:t>
            </a:r>
          </a:p>
        </p:txBody>
      </p:sp>
    </p:spTree>
    <p:extLst>
      <p:ext uri="{BB962C8B-B14F-4D97-AF65-F5344CB8AC3E}">
        <p14:creationId xmlns:p14="http://schemas.microsoft.com/office/powerpoint/2010/main" val="2694231971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1">
  <a:themeElements>
    <a:clrScheme name="Ostfalia">
      <a:dk1>
        <a:srgbClr val="003A79"/>
      </a:dk1>
      <a:lt1>
        <a:sysClr val="window" lastClr="FFFFFF"/>
      </a:lt1>
      <a:dk2>
        <a:srgbClr val="003A79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003A79"/>
      </a:accent6>
      <a:hlink>
        <a:srgbClr val="3333CC"/>
      </a:hlink>
      <a:folHlink>
        <a:srgbClr val="9900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indent="0">
          <a:buFontTx/>
          <a:buNone/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947CB79-B66C-4A4E-AB6A-FA5723DBCDD7}" vid="{F3CB7C8A-8C1F-4BA5-B438-D77A3C7E9DA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1410</Words>
  <Application>Microsoft Macintosh PowerPoint</Application>
  <PresentationFormat>Breitbild</PresentationFormat>
  <Paragraphs>295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1_Master_1</vt:lpstr>
      <vt:lpstr>Image</vt:lpstr>
      <vt:lpstr>Wo befinden sich Kraftwerksreserven in Deutschland?</vt:lpstr>
      <vt:lpstr>Gliederung der Präsentation</vt:lpstr>
      <vt:lpstr>Begriffliche und thematische Einleitung in den Begriff der Kraftwerksreserven </vt:lpstr>
      <vt:lpstr>Wie funktioniert der deutsche Strommarkt?</vt:lpstr>
      <vt:lpstr>Kraftwerksreserven zur Frequenzstabilisierung https://link.springer.com/chapter/10.1007/978-3-658-38418-0_1</vt:lpstr>
      <vt:lpstr>Kraftwerksreserven zur Frequenzstabilisierung - Momentanreserve  </vt:lpstr>
      <vt:lpstr>Kraftwerksreserven zur Frequenzstabilisierung - Primärreserve</vt:lpstr>
      <vt:lpstr>Kraftwerksreserven zur Frequenzstabilisierung – Sekundär- und Minutenreserve  </vt:lpstr>
      <vt:lpstr>Kraftwerksreserven zur Frequenzstabilisierung – Primärenergieträger und Einsatzzeiten  </vt:lpstr>
      <vt:lpstr>Kraftwerksreserven zur Reserveleistungsvorhaltung Netzreserve, Kapazitätsreserve und Sicherheitsbereitschaft</vt:lpstr>
      <vt:lpstr>Veränderungen durch den Überfall Russlands auf die Ukraine</vt:lpstr>
      <vt:lpstr>Versorgungslage der Reserven Braunkohle</vt:lpstr>
      <vt:lpstr>Versorgungslage der Reserven Steinkohle</vt:lpstr>
      <vt:lpstr>Versorgungslage der Reserven Erdgas</vt:lpstr>
      <vt:lpstr>Versorgungslage der Reserven Mineralöl</vt:lpstr>
      <vt:lpstr>Zukünftige Entwicklung der Reserven Szenario Klimaneutrale Energieversorgung 2035</vt:lpstr>
      <vt:lpstr>Zukünftige Entwicklung der Reserven Ergebnisse der Studie</vt:lpstr>
      <vt:lpstr>Zukünftige Entwicklung der Reserve Regelenergiebedarf</vt:lpstr>
      <vt:lpstr>Zukünftige Entwicklung der Reserven Szenario Klimaneutralität 2045</vt:lpstr>
      <vt:lpstr>Zukünftige Entwicklung der Reserven Ergebnisse der Studie</vt:lpstr>
      <vt:lpstr>Zukünftige Entwicklung der Reserve Regelenergiebedarf</vt:lpstr>
    </vt:vector>
  </TitlesOfParts>
  <Company>Hochschule Ostfalia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Mustertitel 1 für Präsentationen der Zentrale</dc:title>
  <dc:subject>Ostfalia Design</dc:subject>
  <dc:creator>Ostfalia</dc:creator>
  <cp:lastModifiedBy>Moritz Deckert</cp:lastModifiedBy>
  <cp:revision>42</cp:revision>
  <dcterms:created xsi:type="dcterms:W3CDTF">2018-06-25T05:28:48Z</dcterms:created>
  <dcterms:modified xsi:type="dcterms:W3CDTF">2022-11-19T14:04:45Z</dcterms:modified>
</cp:coreProperties>
</file>